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4"/>
  </p:sldMasterIdLst>
  <p:notesMasterIdLst>
    <p:notesMasterId r:id="rId11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2"/>
    </p:embeddedFont>
    <p:embeddedFont>
      <p:font typeface="Proxima Nova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0" clrIdx="0">
    <p:extLst>
      <p:ext uri="{19B8F6BF-5375-455C-9EA6-DF929625EA0E}">
        <p15:presenceInfo xmlns:p15="http://schemas.microsoft.com/office/powerpoint/2012/main" userId="917a8582e8f4dce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96" autoAdjust="0"/>
  </p:normalViewPr>
  <p:slideViewPr>
    <p:cSldViewPr snapToGrid="0">
      <p:cViewPr varScale="1">
        <p:scale>
          <a:sx n="92" d="100"/>
          <a:sy n="92" d="100"/>
        </p:scale>
        <p:origin x="75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/Relationships>
</file>

<file path=ppt/media/image2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601852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3173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28d9ea282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a28d9ea282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smtClean="0"/>
              <a:t>Discuss related work in brief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1139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28d9ea282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28d9ea282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smtClean="0"/>
              <a:t>Discuss the project and your approach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6016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a28d9ea282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a28d9ea282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smtClean="0"/>
              <a:t>Discuss the technical details including diagrams, </a:t>
            </a:r>
            <a:r>
              <a:rPr lang="en-US" dirty="0" err="1" smtClean="0"/>
              <a:t>algo</a:t>
            </a:r>
            <a:r>
              <a:rPr lang="en-US" dirty="0" smtClean="0"/>
              <a:t>, math etc.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8713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28d9ea282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28d9ea282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smtClean="0"/>
              <a:t>Discuss your novel ideas and implementation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8868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28d9ea28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28d9ea28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smtClean="0"/>
              <a:t>Discuss Results and highlight improvements over baseline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55957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4.emf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1756880"/>
            <a:ext cx="8123100" cy="10889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/>
              <a:t>IMPROVING GENERATIVE ADVERSARIAL NETWORK FOR SUPER RESOLUTION</a:t>
            </a:r>
            <a:endParaRPr sz="3200"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11842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 err="1" smtClean="0"/>
              <a:t>Dhaval</a:t>
            </a:r>
            <a:r>
              <a:rPr lang="en-GB" sz="2200" dirty="0" smtClean="0"/>
              <a:t> </a:t>
            </a:r>
            <a:r>
              <a:rPr lang="en-GB" sz="2200" dirty="0" err="1" smtClean="0"/>
              <a:t>Parmar</a:t>
            </a:r>
            <a:endParaRPr lang="en-GB" sz="22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 smtClean="0"/>
              <a:t>MTech</a:t>
            </a:r>
            <a:r>
              <a:rPr lang="en-US" sz="1800" dirty="0" smtClean="0"/>
              <a:t> (AI)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/>
              <a:t>Sr. No. : 16689</a:t>
            </a: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Problem Statement</a:t>
            </a:r>
            <a:br>
              <a:rPr lang="en-GB" dirty="0" smtClean="0"/>
            </a:br>
            <a:endParaRPr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311700" y="1183396"/>
            <a:ext cx="8520600" cy="3479822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/>
              <a:t>Generating high-resolution (HR) image from its corresponding low-resolution (LR) input image is referred to image super-resolution (</a:t>
            </a:r>
            <a:r>
              <a:rPr lang="en-US" sz="1400" dirty="0" smtClean="0"/>
              <a:t>SR)	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 smtClean="0"/>
              <a:t>CNN based SR model using MSE loss has high signal to noise ratio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 smtClean="0"/>
              <a:t>In 2016, </a:t>
            </a:r>
            <a:r>
              <a:rPr lang="en-US" sz="1400" dirty="0" err="1" smtClean="0"/>
              <a:t>Ledig</a:t>
            </a:r>
            <a:r>
              <a:rPr lang="en-US" sz="1400" dirty="0" smtClean="0"/>
              <a:t> et al.  proposed SRGAN and perceptual loss function to generate texture rich realistic image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 smtClean="0"/>
              <a:t>GAN drives reconstruction </a:t>
            </a:r>
            <a:r>
              <a:rPr lang="en-US" sz="1400" dirty="0"/>
              <a:t>towards the natural image </a:t>
            </a:r>
            <a:r>
              <a:rPr lang="en-US" sz="1400" dirty="0" smtClean="0"/>
              <a:t>manifold</a:t>
            </a:r>
            <a:endParaRPr lang="en-US" sz="14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 smtClean="0"/>
              <a:t>Proposed different generator and discriminator network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 smtClean="0"/>
              <a:t>Used modified loss function and best practices to train GAN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sz="14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sz="14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265500" y="457680"/>
            <a:ext cx="4045200" cy="7268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Proposed</a:t>
            </a:r>
            <a:r>
              <a:rPr lang="en-GB" sz="3200" dirty="0"/>
              <a:t> Approach</a:t>
            </a:r>
            <a:endParaRPr sz="3200" dirty="0"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dirty="0" smtClean="0"/>
          </a:p>
          <a:p>
            <a:pPr marL="457200" lvl="1" indent="0">
              <a:spcBef>
                <a:spcPts val="0"/>
              </a:spcBef>
              <a:spcAft>
                <a:spcPts val="1600"/>
              </a:spcAft>
              <a:buNone/>
            </a:pPr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</a:t>
            </a:fld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322" y="663119"/>
            <a:ext cx="4301836" cy="202574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707082" y="2854767"/>
            <a:ext cx="4301836" cy="14271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Minus 56"/>
          <p:cNvSpPr/>
          <p:nvPr/>
        </p:nvSpPr>
        <p:spPr>
          <a:xfrm>
            <a:off x="4318752" y="3348534"/>
            <a:ext cx="4690165" cy="25681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208016" y="3016733"/>
            <a:ext cx="1080654" cy="872837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inus 30"/>
          <p:cNvSpPr/>
          <p:nvPr/>
        </p:nvSpPr>
        <p:spPr>
          <a:xfrm>
            <a:off x="5069305" y="3370166"/>
            <a:ext cx="1134068" cy="198200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2">
                    <a:lumMod val="75000"/>
                  </a:schemeClr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301122" y="3150130"/>
            <a:ext cx="166255" cy="59228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498618" y="3150130"/>
            <a:ext cx="154038" cy="59228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 rot="16200000">
            <a:off x="5121649" y="3330855"/>
            <a:ext cx="4918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Conv</a:t>
            </a:r>
            <a:endParaRPr lang="en-US" sz="900" dirty="0"/>
          </a:p>
        </p:txBody>
      </p:sp>
      <p:sp>
        <p:nvSpPr>
          <p:cNvPr id="20" name="Rectangle 19"/>
          <p:cNvSpPr/>
          <p:nvPr/>
        </p:nvSpPr>
        <p:spPr>
          <a:xfrm>
            <a:off x="5671733" y="3146665"/>
            <a:ext cx="166255" cy="59228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 rot="16200000">
            <a:off x="5502411" y="3337737"/>
            <a:ext cx="4918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Conv</a:t>
            </a:r>
            <a:endParaRPr lang="en-US" sz="900" dirty="0"/>
          </a:p>
        </p:txBody>
      </p:sp>
      <p:sp>
        <p:nvSpPr>
          <p:cNvPr id="17" name="TextBox 16"/>
          <p:cNvSpPr txBox="1"/>
          <p:nvPr/>
        </p:nvSpPr>
        <p:spPr>
          <a:xfrm rot="16200000">
            <a:off x="5263594" y="3325336"/>
            <a:ext cx="5963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/>
              <a:t>PReLU</a:t>
            </a:r>
            <a:endParaRPr lang="en-US" sz="900" dirty="0"/>
          </a:p>
        </p:txBody>
      </p:sp>
      <p:cxnSp>
        <p:nvCxnSpPr>
          <p:cNvPr id="35" name="Straight Connector 34"/>
          <p:cNvCxnSpPr>
            <a:stCxn id="15" idx="0"/>
          </p:cNvCxnSpPr>
          <p:nvPr/>
        </p:nvCxnSpPr>
        <p:spPr>
          <a:xfrm>
            <a:off x="5252165" y="3446271"/>
            <a:ext cx="0" cy="36719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252165" y="3813464"/>
            <a:ext cx="69143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V="1">
            <a:off x="5943600" y="3446271"/>
            <a:ext cx="0" cy="3671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Heptagon 53"/>
          <p:cNvSpPr/>
          <p:nvPr/>
        </p:nvSpPr>
        <p:spPr>
          <a:xfrm>
            <a:off x="6046350" y="3310692"/>
            <a:ext cx="209829" cy="260119"/>
          </a:xfrm>
          <a:prstGeom prst="heptagon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527027" y="3027127"/>
            <a:ext cx="228600" cy="872837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7451286" y="3016733"/>
            <a:ext cx="228600" cy="872837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888064" y="3027126"/>
            <a:ext cx="228600" cy="872837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62"/>
          <p:cNvCxnSpPr/>
          <p:nvPr/>
        </p:nvCxnSpPr>
        <p:spPr>
          <a:xfrm>
            <a:off x="5069305" y="3499729"/>
            <a:ext cx="0" cy="5735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8266238" y="3506655"/>
            <a:ext cx="0" cy="5735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5069305" y="4073237"/>
            <a:ext cx="319693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H="1">
            <a:off x="7803573" y="3482408"/>
            <a:ext cx="1998" cy="51809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6407725" y="3468552"/>
            <a:ext cx="1998" cy="51809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6411551" y="4000500"/>
            <a:ext cx="13920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5836150" y="3153383"/>
            <a:ext cx="536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β</a:t>
            </a:r>
            <a:endParaRPr lang="en-US" dirty="0"/>
          </a:p>
        </p:txBody>
      </p:sp>
      <p:sp>
        <p:nvSpPr>
          <p:cNvPr id="79" name="TextBox 78"/>
          <p:cNvSpPr txBox="1"/>
          <p:nvPr/>
        </p:nvSpPr>
        <p:spPr>
          <a:xfrm>
            <a:off x="7671290" y="3147276"/>
            <a:ext cx="536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β</a:t>
            </a:r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8132548" y="3156803"/>
            <a:ext cx="536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β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165099" y="1184564"/>
            <a:ext cx="4233328" cy="3593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285750"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§"/>
            </a:pPr>
            <a:r>
              <a:rPr lang="en-US" sz="1250" dirty="0">
                <a:solidFill>
                  <a:schemeClr val="accent3"/>
                </a:solidFill>
                <a:latin typeface="Proxima Nova" panose="020B0604020202020204" charset="0"/>
              </a:rPr>
              <a:t>Generator is full convolution network with 16 residual block.</a:t>
            </a:r>
          </a:p>
          <a:p>
            <a:pPr marL="114300">
              <a:spcAft>
                <a:spcPts val="600"/>
              </a:spcAft>
              <a:buClr>
                <a:schemeClr val="accent3"/>
              </a:buClr>
            </a:pPr>
            <a:r>
              <a:rPr lang="en-US" sz="1250" dirty="0">
                <a:solidFill>
                  <a:schemeClr val="accent3"/>
                </a:solidFill>
                <a:latin typeface="Proxima Nova" panose="020B0604020202020204" charset="0"/>
              </a:rPr>
              <a:t>       Input : LR image         Output : HR image</a:t>
            </a:r>
          </a:p>
          <a:p>
            <a:pPr marL="400050" indent="-285750"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§"/>
            </a:pPr>
            <a:r>
              <a:rPr lang="en-US" sz="1250" dirty="0">
                <a:solidFill>
                  <a:schemeClr val="accent3"/>
                </a:solidFill>
                <a:latin typeface="Proxima Nova" panose="020B0604020202020204" charset="0"/>
              </a:rPr>
              <a:t>Discriminator work as classifier for fake or real image</a:t>
            </a:r>
          </a:p>
          <a:p>
            <a:pPr marL="114300">
              <a:spcAft>
                <a:spcPts val="600"/>
              </a:spcAft>
              <a:buClr>
                <a:schemeClr val="accent3"/>
              </a:buClr>
            </a:pPr>
            <a:r>
              <a:rPr lang="en-US" sz="1250" dirty="0">
                <a:solidFill>
                  <a:schemeClr val="accent3"/>
                </a:solidFill>
                <a:latin typeface="Proxima Nova" panose="020B0604020202020204" charset="0"/>
              </a:rPr>
              <a:t>       Input : Fake/Real image   Output : Probability of Real </a:t>
            </a:r>
          </a:p>
          <a:p>
            <a:pPr marL="400050" indent="-285750"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§"/>
            </a:pPr>
            <a:r>
              <a:rPr lang="en-US" sz="1250" dirty="0">
                <a:solidFill>
                  <a:schemeClr val="accent3"/>
                </a:solidFill>
                <a:latin typeface="Proxima Nova" panose="020B0604020202020204" charset="0"/>
              </a:rPr>
              <a:t>Removed batch normalization layers from generator to improve texture and brightness.</a:t>
            </a:r>
          </a:p>
          <a:p>
            <a:pPr marL="400050" indent="-285750"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§"/>
            </a:pPr>
            <a:r>
              <a:rPr lang="en-US" sz="1250" dirty="0">
                <a:solidFill>
                  <a:schemeClr val="accent3"/>
                </a:solidFill>
                <a:latin typeface="Proxima Nova" panose="020B0604020202020204" charset="0"/>
              </a:rPr>
              <a:t>Made residual network more deep considering 4 blocks.</a:t>
            </a:r>
          </a:p>
          <a:p>
            <a:pPr marL="400050" indent="-285750"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§"/>
            </a:pPr>
            <a:r>
              <a:rPr lang="en-US" sz="1250" dirty="0">
                <a:solidFill>
                  <a:schemeClr val="accent3"/>
                </a:solidFill>
                <a:latin typeface="Proxima Nova" panose="020B0604020202020204" charset="0"/>
              </a:rPr>
              <a:t>Used U-Net type skip connection to build more dense network.</a:t>
            </a:r>
          </a:p>
          <a:p>
            <a:pPr marL="400050" indent="-285750"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§"/>
            </a:pPr>
            <a:r>
              <a:rPr lang="en-US" sz="1250" dirty="0">
                <a:solidFill>
                  <a:schemeClr val="accent3"/>
                </a:solidFill>
                <a:latin typeface="Proxima Nova" panose="020B0604020202020204" charset="0"/>
              </a:rPr>
              <a:t>For Discriminator, Replaced flatten and fully connected layer with Global Average Pooling (GAP)  </a:t>
            </a:r>
          </a:p>
          <a:p>
            <a:pPr>
              <a:buClr>
                <a:schemeClr val="accent3"/>
              </a:buClr>
            </a:pPr>
            <a:endParaRPr lang="en-US" sz="1250" dirty="0">
              <a:solidFill>
                <a:schemeClr val="accent3"/>
              </a:solidFill>
              <a:latin typeface="Proxima Nova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Technical Details 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Placeholder 6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11700" y="1152475"/>
                <a:ext cx="5264421" cy="3416400"/>
              </a:xfrm>
            </p:spPr>
            <p:txBody>
              <a:bodyPr/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1300" dirty="0" smtClean="0"/>
                  <a:t>Considered adversarial training loss for discriminator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1300" dirty="0" smtClean="0"/>
                  <a:t>For generator considered perceptual loss</a:t>
                </a:r>
                <a:r>
                  <a:rPr lang="en-US" sz="1300" dirty="0"/>
                  <a:t> </a:t>
                </a:r>
                <a:r>
                  <a:rPr lang="en-US" sz="1300" dirty="0" smtClean="0"/>
                  <a:t>which is weighted sum of MSE, </a:t>
                </a:r>
                <a:r>
                  <a:rPr lang="en-US" sz="1300" dirty="0"/>
                  <a:t>adversarial </a:t>
                </a:r>
                <a:r>
                  <a:rPr lang="en-US" sz="1300" dirty="0" smtClean="0"/>
                  <a:t>loss and VGG feature loss.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1300" dirty="0"/>
                  <a:t>For updated </a:t>
                </a:r>
                <a:r>
                  <a:rPr lang="en-US" sz="1300" dirty="0" smtClean="0"/>
                  <a:t>SRGAN rather </a:t>
                </a:r>
                <a:r>
                  <a:rPr lang="en-US" sz="1300" dirty="0"/>
                  <a:t>than 1 and 0.001 </a:t>
                </a:r>
                <a:r>
                  <a:rPr lang="en-US" sz="1300" dirty="0" smtClean="0"/>
                  <a:t>weight for </a:t>
                </a:r>
                <a:r>
                  <a:rPr lang="en-US" sz="1300" dirty="0"/>
                  <a:t>MSE and </a:t>
                </a:r>
                <a:r>
                  <a:rPr lang="en-US" sz="1300" dirty="0" smtClean="0"/>
                  <a:t>adversarial </a:t>
                </a:r>
                <a:r>
                  <a:rPr lang="en-US" sz="1300" dirty="0"/>
                  <a:t>loss I have considered 0.1 and </a:t>
                </a:r>
                <a:r>
                  <a:rPr lang="en-US" sz="1300" dirty="0" smtClean="0"/>
                  <a:t>0.01. </a:t>
                </a:r>
                <a:r>
                  <a:rPr lang="en-US" sz="1300" dirty="0"/>
                  <a:t>W</a:t>
                </a:r>
                <a:r>
                  <a:rPr lang="en-US" sz="1300" dirty="0" smtClean="0"/>
                  <a:t>eight for VGG feature loss is 0.06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1300" dirty="0" smtClean="0"/>
                  <a:t>Used VGG 16 feature after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3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300" b="0" i="1" smtClean="0">
                            <a:latin typeface="Cambria Math" panose="02040503050406030204" pitchFamily="18" charset="0"/>
                          </a:rPr>
                          <m:t>28</m:t>
                        </m:r>
                      </m:e>
                      <m:sup>
                        <m:r>
                          <a:rPr lang="en-US" sz="1300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en-US" sz="1300" dirty="0" smtClean="0"/>
                  <a:t> layer that is before activation for loss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1300" dirty="0"/>
                  <a:t>F</a:t>
                </a:r>
                <a:r>
                  <a:rPr lang="en-US" sz="1300" dirty="0" smtClean="0"/>
                  <a:t>or generator and discriminator </a:t>
                </a:r>
                <a:r>
                  <a:rPr lang="en-US" sz="1300" dirty="0" err="1" smtClean="0"/>
                  <a:t>adam</a:t>
                </a:r>
                <a:r>
                  <a:rPr lang="en-US" sz="1300" dirty="0" smtClean="0"/>
                  <a:t> optimizers are used with learning rate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3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3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1300" b="0" i="1" smtClean="0">
                            <a:latin typeface="Cambria Math" panose="02040503050406030204" pitchFamily="18" charset="0"/>
                          </a:rPr>
                          <m:t>−4</m:t>
                        </m:r>
                      </m:sup>
                    </m:sSup>
                  </m:oMath>
                </a14:m>
                <a:r>
                  <a:rPr lang="en-US" sz="1300" dirty="0" smtClean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3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3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1300" b="0" i="1" smtClean="0">
                            <a:latin typeface="Cambria Math" panose="02040503050406030204" pitchFamily="18" charset="0"/>
                          </a:rPr>
                          <m:t>−5</m:t>
                        </m:r>
                      </m:sup>
                    </m:sSup>
                  </m:oMath>
                </a14:m>
                <a:endParaRPr lang="en-US" sz="1300" dirty="0" smtClean="0"/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1300" dirty="0"/>
                  <a:t>T</a:t>
                </a:r>
                <a:r>
                  <a:rPr lang="en-US" sz="1300" dirty="0" smtClean="0"/>
                  <a:t>wo time scale update rule is used for training GAN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1300" dirty="0" smtClean="0"/>
                  <a:t>Pre-trained generator for 200 epochs with MSE loss and then trained GAN for 1000 epochs using this model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1300" dirty="0" smtClean="0"/>
                  <a:t>Used randomly cropped image of size 96 as input to generator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sz="1300" dirty="0" smtClean="0"/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sz="1300" dirty="0" smtClean="0"/>
              </a:p>
            </p:txBody>
          </p:sp>
        </mc:Choice>
        <mc:Fallback xmlns="">
          <p:sp>
            <p:nvSpPr>
              <p:cNvPr id="7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1700" y="1152475"/>
                <a:ext cx="5264421" cy="3416400"/>
              </a:xfrm>
              <a:blipFill rotWithShape="0">
                <a:blip r:embed="rId4"/>
                <a:stretch>
                  <a:fillRect r="-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6121" y="1017725"/>
            <a:ext cx="3445037" cy="6547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8201" y="1990040"/>
            <a:ext cx="2320867" cy="5365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48644" y="2779445"/>
            <a:ext cx="3299983" cy="6001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04844" y="3614031"/>
            <a:ext cx="3227456" cy="954844"/>
          </a:xfrm>
          <a:prstGeom prst="rect">
            <a:avLst/>
          </a:prstGeom>
        </p:spPr>
      </p:pic>
    </p:spTree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Contributions (Novelty)</a:t>
            </a:r>
            <a:endParaRPr dirty="0"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36470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400" dirty="0" smtClean="0"/>
              <a:t>Implemented SRGAN for up sampling from LR image to HR by factor of 4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400" dirty="0" smtClean="0"/>
              <a:t>Tested it on DIV2k </a:t>
            </a:r>
            <a:r>
              <a:rPr lang="en-US" sz="1400" dirty="0" err="1" smtClean="0"/>
              <a:t>bicubic</a:t>
            </a:r>
            <a:r>
              <a:rPr lang="en-US" sz="1400" dirty="0" smtClean="0"/>
              <a:t> data set that has 800 training and 100 validation data.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400" dirty="0" smtClean="0"/>
              <a:t>Tried novel architecture for generator and discriminator by increasing depth and density of connections to get better performance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400" dirty="0" smtClean="0"/>
              <a:t>Considered variant of loss function to emphasis adversarial loss compare to MSE to get realistic images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400" dirty="0" smtClean="0"/>
              <a:t>While training GAN tried using best practices like lower learning rate for discriminator and two time scale update rule. 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US" sz="14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Results &amp; Conclusion</a:t>
            </a:r>
            <a:endParaRPr dirty="0"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48098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400" dirty="0" smtClean="0"/>
              <a:t>PSNR and SSIM reduces for SRGAN and USRGAN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400" dirty="0" smtClean="0"/>
              <a:t>PSNR and SSIM does not capture perceptual information efficiently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400" dirty="0" smtClean="0"/>
              <a:t>Results are comparable with paper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400" dirty="0" smtClean="0"/>
              <a:t>For USRGAN contrast and perceptual quality has improved</a:t>
            </a:r>
            <a:endParaRPr sz="1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</a:t>
            </a:fld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64" y="2462645"/>
            <a:ext cx="4792058" cy="2106230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830931"/>
              </p:ext>
            </p:extLst>
          </p:nvPr>
        </p:nvGraphicFramePr>
        <p:xfrm>
          <a:off x="4156364" y="1286644"/>
          <a:ext cx="4675936" cy="9266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8984"/>
                <a:gridCol w="1168984"/>
                <a:gridCol w="1168984"/>
                <a:gridCol w="1168984"/>
              </a:tblGrid>
              <a:tr h="258993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SRResNet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SRGAN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USRGAN</a:t>
                      </a:r>
                      <a:endParaRPr lang="en-US" dirty="0"/>
                    </a:p>
                  </a:txBody>
                  <a:tcPr/>
                </a:tc>
              </a:tr>
              <a:tr h="3109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PSNR (DB)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24.0724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22.82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19.54</a:t>
                      </a:r>
                      <a:endParaRPr lang="en-US" dirty="0"/>
                    </a:p>
                  </a:txBody>
                  <a:tcPr/>
                </a:tc>
              </a:tr>
              <a:tr h="3109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SSIM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0.7245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0.6557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0.5699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pearmint">
    <a:dk1>
      <a:srgbClr val="202729"/>
    </a:dk1>
    <a:lt1>
      <a:srgbClr val="FFFFFF"/>
    </a:lt1>
    <a:dk2>
      <a:srgbClr val="4BA173"/>
    </a:dk2>
    <a:lt2>
      <a:srgbClr val="63D297"/>
    </a:lt2>
    <a:accent1>
      <a:srgbClr val="353744"/>
    </a:accent1>
    <a:accent2>
      <a:srgbClr val="424242"/>
    </a:accent2>
    <a:accent3>
      <a:srgbClr val="616161"/>
    </a:accent3>
    <a:accent4>
      <a:srgbClr val="999999"/>
    </a:accent4>
    <a:accent5>
      <a:srgbClr val="FF5252"/>
    </a:accent5>
    <a:accent6>
      <a:srgbClr val="FFF176"/>
    </a:accent6>
    <a:hlink>
      <a:srgbClr val="FF5252"/>
    </a:hlink>
    <a:folHlink>
      <a:srgbClr val="FF525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28D7B17175314AAFEC5A7726E77453" ma:contentTypeVersion="4" ma:contentTypeDescription="Create a new document." ma:contentTypeScope="" ma:versionID="bdfc412792c1fd03b2125fef8b46db4c">
  <xsd:schema xmlns:xsd="http://www.w3.org/2001/XMLSchema" xmlns:xs="http://www.w3.org/2001/XMLSchema" xmlns:p="http://schemas.microsoft.com/office/2006/metadata/properties" xmlns:ns2="d5eb668c-9478-482b-927f-f8b0ac1989a6" xmlns:ns3="ad6d9d10-2823-419d-bbab-fcee282e250c" targetNamespace="http://schemas.microsoft.com/office/2006/metadata/properties" ma:root="true" ma:fieldsID="7f12beec7be08fed25436487e53e5b27" ns2:_="" ns3:_="">
    <xsd:import namespace="d5eb668c-9478-482b-927f-f8b0ac1989a6"/>
    <xsd:import namespace="ad6d9d10-2823-419d-bbab-fcee282e250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eb668c-9478-482b-927f-f8b0ac1989a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6d9d10-2823-419d-bbab-fcee282e250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BF525A-4369-4B8E-8348-834D4D95E6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D12CD2D-7DA4-442C-A173-1127E6165062}">
  <ds:schemaRefs>
    <ds:schemaRef ds:uri="http://purl.org/dc/elements/1.1/"/>
    <ds:schemaRef ds:uri="http://purl.org/dc/dcmitype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d5eb668c-9478-482b-927f-f8b0ac1989a6"/>
    <ds:schemaRef ds:uri="http://schemas.microsoft.com/office/infopath/2007/PartnerControls"/>
    <ds:schemaRef ds:uri="ad6d9d10-2823-419d-bbab-fcee282e250c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E15619F-2A0B-445C-A061-7C1D8A09B9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eb668c-9478-482b-927f-f8b0ac1989a6"/>
    <ds:schemaRef ds:uri="ad6d9d10-2823-419d-bbab-fcee282e250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1447</TotalTime>
  <Words>375</Words>
  <Application>Microsoft Office PowerPoint</Application>
  <PresentationFormat>On-screen Show (16:9)</PresentationFormat>
  <Paragraphs>68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Cambria Math</vt:lpstr>
      <vt:lpstr>Proxima Nova</vt:lpstr>
      <vt:lpstr>Wingdings</vt:lpstr>
      <vt:lpstr>Spearmint</vt:lpstr>
      <vt:lpstr>IMPROVING GENERATIVE ADVERSARIAL NETWORK FOR SUPER RESOLUTION</vt:lpstr>
      <vt:lpstr>Problem Statement </vt:lpstr>
      <vt:lpstr>Proposed Approach</vt:lpstr>
      <vt:lpstr>Technical Details </vt:lpstr>
      <vt:lpstr>Contributions (Novelty)</vt:lpstr>
      <vt:lpstr>Results &amp; 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Dhaval parmar</dc:creator>
  <cp:lastModifiedBy>user</cp:lastModifiedBy>
  <cp:revision>65</cp:revision>
  <dcterms:modified xsi:type="dcterms:W3CDTF">2020-12-29T05:56:06Z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0x0101001B28D7B17175314AAFEC5A7726E77453</vt:lpwstr>
  </property>
</Properties>
</file>